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gif>
</file>

<file path=ppt/media/image4.jpe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A320EA-8B7C-477D-B0F9-4769DBE57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B3726E7-9C5B-41F3-874D-3E47470FF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5BC732-FE01-45D6-BACF-FF89E3929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CF3DFF-8F52-4B16-9E8D-F6BFB098F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D2D231-3BDC-4664-B7FE-C6F26BA8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834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48F00C-E4AE-4ADB-A360-6A6382B86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F7ABD2B-CCA6-4753-8F88-C6B0006C98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F9FC10-95C7-49A8-AF8D-ED51801FF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657CCA-B856-40D9-8180-89654D1F6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2277E9-AEF4-47BB-AB0B-E9BF12149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4317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6DFB54D-D701-432B-9547-51EE570F45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A4C1734-3574-4363-A518-128D588D14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52147B-4B02-400F-9BF3-DE615F3E0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592ED2-1D88-4DAA-9EB8-BE67A3C5A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801C1F-B826-47F1-A4F5-82BDBE73D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3176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94E850-22BA-4BB6-8A32-DE735189E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C86738-E2AC-42A7-B7A5-4C7A26B2D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030DDB5-D62B-4F7B-8F20-11F4E9440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A3BA5F-7371-424E-8B92-50A6AF89E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95694A-2461-45BB-A668-8161C8D0A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292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5C8E1D-EFEF-476A-A523-175328FB2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CAC162-90D5-4BB9-9D62-B79A1DFE5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BA6452-EE01-4344-88B7-38624F6D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9BC110-6E70-4FD6-AC4E-30B9D4B3A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1E9835-E806-49BB-9649-3FFFE49E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0475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C39D5E-5CAA-47C5-9122-81050A9CC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21EF83-5918-421C-8BC4-0F1C08F380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1C903B4-AD59-4D58-A444-C09C37A9EB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D1B3F9C-A00A-4E23-B8F2-7FBAEE1F2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276B0F8-9211-4688-A340-ECC7CB5F2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AEE9699-D24C-498F-9CEE-9F93E1614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0542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3823E6-976D-4A86-A88A-081F9CB30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5E94AF-9C59-4F06-972E-A52945DF3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22500C-AF44-474E-8B3D-7B6FB380E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3E08F4D-1DD0-45F9-880F-55C5DF715A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2769C86-484C-41F7-A3E7-149B607BBB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FF989A2-912C-479B-AB72-9D9670400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2089AE4-D84B-471D-9E31-27DF4D7B9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DA320CD-5590-4F30-B147-753BB7F34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7870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99A8DB-2D4E-43C9-A8A8-B13727501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BBEACAC-F9C5-4F98-B9CF-C2DB42DFA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080CF01-BDD4-4933-8DAA-B9B83D40F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01D6518-9482-4BC4-A01F-91FA56457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7252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7FEFAD0-3774-44E6-A820-0346AEF45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FBB4E41-CB7F-4CBC-BA29-FEE48E310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8A8AA32-5CA4-4DDC-B4A7-9680881A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7132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AA5195-6CFB-412B-945C-55CB3C7FA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9CA781-B752-43A0-B079-E1B1629E1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BDC6C0F-D5A5-47C9-8368-EB5A174236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C164485-F023-470A-A0A1-35714A57C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206D2F-9F0D-4C36-9B7B-4944706AD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7208A9A-5E85-4FBB-A0B2-66DEE6F05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056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38B201-49B9-4DDE-97E5-1268CF15A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98ABF1C-3947-49C2-96D2-7A9C677AFF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ED79BCB-7958-4799-A841-240600A320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0355F39-ECED-4119-A5A4-AB8543859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3C5003-14F7-4359-8C6C-E1E95876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86FA34-487F-481D-A280-9F3FBAD0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532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5CD9BE-0EF4-4541-ADBE-7D1E183EB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301CA3B-4096-4A6B-AB41-AC8F4718E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DC8E35-10F8-416D-B946-4B6B91CFFF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BBC85-CF67-41C3-9C1F-BE3B7795CE48}" type="datetimeFigureOut">
              <a:rPr lang="ru-RU" smtClean="0"/>
              <a:t>16.05.2025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0D5B79-6B1F-433D-99E2-DF0D747C8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494192-6CD3-4025-A9F6-475B4387F8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E53D7-853C-4879-A891-F6F93A244C0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920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E0DF264A-AA73-418C-BB59-06EAE6B54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79" y="3661881"/>
            <a:ext cx="6792651" cy="3097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1F3666C-51EF-426F-BFEE-1C6F1B71EB88}"/>
              </a:ext>
            </a:extLst>
          </p:cNvPr>
          <p:cNvSpPr/>
          <p:nvPr/>
        </p:nvSpPr>
        <p:spPr>
          <a:xfrm>
            <a:off x="1088834" y="1304434"/>
            <a:ext cx="10014332" cy="2174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ru-RU" sz="4000" b="1" kern="100" cap="all" dirty="0">
                <a:ea typeface="Calibri" panose="020F0502020204030204" pitchFamily="34" charset="0"/>
                <a:cs typeface="Times New Roman" panose="02020603050405020304" pitchFamily="18" charset="0"/>
              </a:rPr>
              <a:t>Анализ эффективности архитектур YOLO для </a:t>
            </a:r>
            <a:r>
              <a:rPr lang="ru-RU" sz="4000" b="1" kern="100" cap="all" dirty="0" err="1">
                <a:ea typeface="Calibri" panose="020F0502020204030204" pitchFamily="34" charset="0"/>
                <a:cs typeface="Times New Roman" panose="02020603050405020304" pitchFamily="18" charset="0"/>
              </a:rPr>
              <a:t>детекции</a:t>
            </a:r>
            <a:r>
              <a:rPr lang="ru-RU" sz="4000" b="1" kern="100" cap="all" dirty="0">
                <a:ea typeface="Calibri" panose="020F0502020204030204" pitchFamily="34" charset="0"/>
                <a:cs typeface="Times New Roman" panose="02020603050405020304" pitchFamily="18" charset="0"/>
              </a:rPr>
              <a:t> объектов с борта БПЛА на примере </a:t>
            </a:r>
            <a:r>
              <a:rPr lang="ru-RU" sz="4000" b="1" kern="100" cap="all" dirty="0" err="1">
                <a:ea typeface="Calibri" panose="020F0502020204030204" pitchFamily="34" charset="0"/>
                <a:cs typeface="Times New Roman" panose="02020603050405020304" pitchFamily="18" charset="0"/>
              </a:rPr>
              <a:t>датасета</a:t>
            </a:r>
            <a:r>
              <a:rPr lang="ru-RU" sz="4000" b="1" kern="100" cap="all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000" b="1" kern="100" cap="all" dirty="0" err="1">
                <a:ea typeface="Calibri" panose="020F0502020204030204" pitchFamily="34" charset="0"/>
                <a:cs typeface="Times New Roman" panose="02020603050405020304" pitchFamily="18" charset="0"/>
              </a:rPr>
              <a:t>visdrone</a:t>
            </a:r>
            <a:endParaRPr lang="ru-RU" sz="4000" kern="1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1A8AEF-EB7A-498D-870D-B1002FDB52E1}"/>
              </a:ext>
            </a:extLst>
          </p:cNvPr>
          <p:cNvSpPr txBox="1"/>
          <p:nvPr/>
        </p:nvSpPr>
        <p:spPr>
          <a:xfrm>
            <a:off x="4412255" y="6334780"/>
            <a:ext cx="3367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Иннополис 2025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134B15-97F2-4C4C-B558-B1FC1DFDD93E}"/>
              </a:ext>
            </a:extLst>
          </p:cNvPr>
          <p:cNvSpPr txBox="1"/>
          <p:nvPr/>
        </p:nvSpPr>
        <p:spPr>
          <a:xfrm>
            <a:off x="8791461" y="5728197"/>
            <a:ext cx="3305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Выполнил: Розанов Г.Б.</a:t>
            </a:r>
          </a:p>
        </p:txBody>
      </p:sp>
    </p:spTree>
    <p:extLst>
      <p:ext uri="{BB962C8B-B14F-4D97-AF65-F5344CB8AC3E}">
        <p14:creationId xmlns:p14="http://schemas.microsoft.com/office/powerpoint/2010/main" val="3050582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AF398A-93E5-4E65-AFF1-2F4C8EEE7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50" y="0"/>
            <a:ext cx="11537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275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CB9CE7-6B30-4C1B-9FF4-1C4D6CFC6E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78" y="8117"/>
            <a:ext cx="11523643" cy="684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892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75BC831-0D6E-4873-905C-7CA5FBC4FD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50" y="0"/>
            <a:ext cx="11537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35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E9E285A-6F5A-4387-B6AC-0EF2F81B3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70" y="1569"/>
            <a:ext cx="11534660" cy="685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106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6C17366-52E1-4721-82CC-47912814B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61" y="0"/>
            <a:ext cx="11545677" cy="685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582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93FAD4-1948-4A3A-9F40-EAACDAA70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5596569" cy="332784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59C298F-0D8D-47DF-A268-BF169A644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30153"/>
            <a:ext cx="5596571" cy="3327846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299DD79-999B-4309-8C00-B1A57CD158AE}"/>
              </a:ext>
            </a:extLst>
          </p:cNvPr>
          <p:cNvSpPr/>
          <p:nvPr/>
        </p:nvSpPr>
        <p:spPr>
          <a:xfrm>
            <a:off x="53340" y="4899660"/>
            <a:ext cx="114300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57563C-45CA-4A5F-A6CA-593AD3039419}"/>
              </a:ext>
            </a:extLst>
          </p:cNvPr>
          <p:cNvSpPr txBox="1"/>
          <p:nvPr/>
        </p:nvSpPr>
        <p:spPr>
          <a:xfrm>
            <a:off x="6386110" y="1896685"/>
            <a:ext cx="49575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– </a:t>
            </a:r>
            <a:r>
              <a:rPr lang="ru-RU" dirty="0"/>
              <a:t>модели «попробовать» или для задач где </a:t>
            </a:r>
            <a:r>
              <a:rPr lang="ru-RU" dirty="0" err="1"/>
              <a:t>детекция</a:t>
            </a:r>
            <a:r>
              <a:rPr lang="ru-RU" dirty="0"/>
              <a:t> второстепенна</a:t>
            </a:r>
          </a:p>
          <a:p>
            <a:r>
              <a:rPr lang="en-US" dirty="0"/>
              <a:t>S – </a:t>
            </a:r>
            <a:r>
              <a:rPr lang="ru-RU" dirty="0"/>
              <a:t>модели для крайне слабых систем. </a:t>
            </a:r>
          </a:p>
          <a:p>
            <a:r>
              <a:rPr lang="en-US" dirty="0"/>
              <a:t>M&amp;L – </a:t>
            </a:r>
            <a:r>
              <a:rPr lang="ru-RU" dirty="0"/>
              <a:t>очень схожи по затрачиваемым ресурсам, очень применима в условиях где </a:t>
            </a:r>
            <a:r>
              <a:rPr lang="en-US" dirty="0"/>
              <a:t>XL</a:t>
            </a:r>
            <a:r>
              <a:rPr lang="ru-RU" dirty="0"/>
              <a:t> модели слишком большие.</a:t>
            </a:r>
          </a:p>
          <a:p>
            <a:r>
              <a:rPr lang="en-US" dirty="0"/>
              <a:t>YOLO 10 XL </a:t>
            </a:r>
            <a:r>
              <a:rPr lang="ru-RU" dirty="0"/>
              <a:t>наиболее оптимизирована с учетом того, что весит и занимает ресурсов не сильно больше, а метрики точности показывает высокие. </a:t>
            </a:r>
          </a:p>
        </p:txBody>
      </p:sp>
    </p:spTree>
    <p:extLst>
      <p:ext uri="{BB962C8B-B14F-4D97-AF65-F5344CB8AC3E}">
        <p14:creationId xmlns:p14="http://schemas.microsoft.com/office/powerpoint/2010/main" val="1429558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B9D8E4-DCEF-4B49-9D0D-32B77DDBE3E5}"/>
              </a:ext>
            </a:extLst>
          </p:cNvPr>
          <p:cNvSpPr txBox="1"/>
          <p:nvPr/>
        </p:nvSpPr>
        <p:spPr>
          <a:xfrm>
            <a:off x="1898574" y="0"/>
            <a:ext cx="8394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Общие выводы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B0D509-B5F0-4EF7-A8B3-B73DBFDB7666}"/>
              </a:ext>
            </a:extLst>
          </p:cNvPr>
          <p:cNvSpPr txBox="1"/>
          <p:nvPr/>
        </p:nvSpPr>
        <p:spPr>
          <a:xfrm>
            <a:off x="951123" y="1608464"/>
            <a:ext cx="1028975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400" dirty="0"/>
              <a:t>Для систем с жесткими ограничениями по ресурсам стоит рассматривать YOLOv10-</a:t>
            </a:r>
            <a:r>
              <a:rPr lang="en-US" sz="2400" dirty="0"/>
              <a:t>M&amp;L</a:t>
            </a:r>
            <a:endParaRPr lang="ru-RU" sz="24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400" dirty="0"/>
              <a:t>В большинстве практических случаев оптимальным выбором будет YOLOv10-XL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400" dirty="0"/>
              <a:t>Переход на YOLOv11/v12 оправдан только в системах с существенным запасом вычислительных ресурсов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400" dirty="0"/>
              <a:t>Использование версий </a:t>
            </a:r>
            <a:r>
              <a:rPr lang="ru-RU" sz="2400" dirty="0" err="1"/>
              <a:t>Nano</a:t>
            </a:r>
            <a:r>
              <a:rPr lang="ru-RU" sz="2400" dirty="0"/>
              <a:t> не рекомендуется из-за критически низкой точности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4619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61F1C5-D863-4E44-8F90-7A9985D7D555}"/>
              </a:ext>
            </a:extLst>
          </p:cNvPr>
          <p:cNvSpPr txBox="1"/>
          <p:nvPr/>
        </p:nvSpPr>
        <p:spPr>
          <a:xfrm>
            <a:off x="1898574" y="695413"/>
            <a:ext cx="8394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Спасибо за внимание!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6D0D1BA-3663-4572-805D-38DB4E7B3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375" y="1476375"/>
            <a:ext cx="3905250" cy="390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083178-3B4F-412E-B151-717827DED060}"/>
              </a:ext>
            </a:extLst>
          </p:cNvPr>
          <p:cNvSpPr txBox="1"/>
          <p:nvPr/>
        </p:nvSpPr>
        <p:spPr>
          <a:xfrm>
            <a:off x="3446443" y="5196959"/>
            <a:ext cx="5299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https://github.com/der-rozanov/YOLO012competition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87687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398936B7-64F5-4A5C-9506-405B96448C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76" r="66920" b="61961"/>
          <a:stretch/>
        </p:blipFill>
        <p:spPr bwMode="auto">
          <a:xfrm>
            <a:off x="279" y="0"/>
            <a:ext cx="2268631" cy="1039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61F07D-BC26-43EF-AEFB-3BEFA53AD83A}"/>
              </a:ext>
            </a:extLst>
          </p:cNvPr>
          <p:cNvSpPr txBox="1"/>
          <p:nvPr/>
        </p:nvSpPr>
        <p:spPr>
          <a:xfrm>
            <a:off x="4498554" y="0"/>
            <a:ext cx="3194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Актуальность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D53C4B6-8600-427E-84BD-7620B037B02B}"/>
              </a:ext>
            </a:extLst>
          </p:cNvPr>
          <p:cNvSpPr/>
          <p:nvPr/>
        </p:nvSpPr>
        <p:spPr>
          <a:xfrm>
            <a:off x="322729" y="1120676"/>
            <a:ext cx="112776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В России ежегодно теряется около 180 тысяч человек, из которых 20 тысяч не находятся </a:t>
            </a:r>
            <a:r>
              <a:rPr lang="ru-RU" b="1" dirty="0"/>
              <a:t>никогда</a:t>
            </a:r>
            <a:r>
              <a:rPr lang="ru-RU" dirty="0"/>
              <a:t>. В 2023 г. Фонд НТИ, МФТИ и добровольческий поисково-спасательный отряд «</a:t>
            </a:r>
            <a:r>
              <a:rPr lang="ru-RU" dirty="0" err="1"/>
              <a:t>ЛизаАлерт</a:t>
            </a:r>
            <a:r>
              <a:rPr lang="ru-RU" dirty="0"/>
              <a:t>» совместно организовали и провели технологический конкурс НТИ </a:t>
            </a:r>
            <a:r>
              <a:rPr lang="ru-RU" dirty="0" err="1"/>
              <a:t>Up</a:t>
            </a:r>
            <a:r>
              <a:rPr lang="ru-RU" dirty="0"/>
              <a:t> </a:t>
            </a:r>
            <a:r>
              <a:rPr lang="ru-RU" dirty="0" err="1"/>
              <a:t>Great</a:t>
            </a:r>
            <a:r>
              <a:rPr lang="ru-RU" dirty="0"/>
              <a:t> «Экстренный поиск», результатом которого стало создание программно-аппаратного комплекса БАС, способного находить пропавших людей на местности при помощи </a:t>
            </a:r>
            <a:r>
              <a:rPr lang="ru-RU" dirty="0" err="1"/>
              <a:t>нейросетевых</a:t>
            </a:r>
            <a:r>
              <a:rPr lang="ru-RU" dirty="0"/>
              <a:t> решений.</a:t>
            </a:r>
            <a:r>
              <a:rPr lang="en-US" dirty="0"/>
              <a:t> </a:t>
            </a:r>
            <a:r>
              <a:rPr lang="ru-RU" dirty="0"/>
              <a:t>Поиск станет быстрее и точнее, если БВС сможет обрабатывать изображения борту и в режиме реального времени сообщать на базу координаты найденного человека.</a:t>
            </a:r>
          </a:p>
          <a:p>
            <a:endParaRPr lang="en-US" dirty="0"/>
          </a:p>
          <a:p>
            <a:pPr algn="r"/>
            <a:r>
              <a:rPr lang="ru-RU" dirty="0"/>
              <a:t>©Описание конкурса «Автономный поиск»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EE69832-CFA2-4534-938E-C82E7D758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729" y="2930898"/>
            <a:ext cx="3524250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58CF97B-3781-4EB3-9632-D4AC34F657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196" y="3600169"/>
            <a:ext cx="2408665" cy="2185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B0EA91-520C-446D-960A-BB7D44041289}"/>
              </a:ext>
            </a:extLst>
          </p:cNvPr>
          <p:cNvSpPr txBox="1"/>
          <p:nvPr/>
        </p:nvSpPr>
        <p:spPr>
          <a:xfrm>
            <a:off x="4887110" y="5737324"/>
            <a:ext cx="2417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Студенческое КБ БПЛА</a:t>
            </a:r>
          </a:p>
          <a:p>
            <a:pPr algn="ctr"/>
            <a:r>
              <a:rPr lang="ru-RU" dirty="0"/>
              <a:t>МФТИ ИАЛТ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ABDEEC8-9168-4F66-94CB-CDC59BF4232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81" b="21583"/>
          <a:stretch/>
        </p:blipFill>
        <p:spPr>
          <a:xfrm>
            <a:off x="8076078" y="3600169"/>
            <a:ext cx="3325906" cy="178388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AB2CE0E-7DDD-4569-BC89-8A3FEC67366D}"/>
              </a:ext>
            </a:extLst>
          </p:cNvPr>
          <p:cNvSpPr txBox="1"/>
          <p:nvPr/>
        </p:nvSpPr>
        <p:spPr>
          <a:xfrm>
            <a:off x="8944491" y="5737324"/>
            <a:ext cx="1589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One-zero-eight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7305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EF85137-CCA2-4545-8945-665DF1785622}"/>
              </a:ext>
            </a:extLst>
          </p:cNvPr>
          <p:cNvSpPr txBox="1"/>
          <p:nvPr/>
        </p:nvSpPr>
        <p:spPr>
          <a:xfrm>
            <a:off x="4362679" y="0"/>
            <a:ext cx="34666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Цели и задачи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661FCE-0F6E-469D-8511-366C27436EAB}"/>
              </a:ext>
            </a:extLst>
          </p:cNvPr>
          <p:cNvSpPr txBox="1"/>
          <p:nvPr/>
        </p:nvSpPr>
        <p:spPr>
          <a:xfrm>
            <a:off x="727113" y="1531345"/>
            <a:ext cx="92211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Цель - исследовать эффективность YOLOv10/v11/v12 для задач </a:t>
            </a:r>
            <a:r>
              <a:rPr lang="ru-RU" sz="2400" b="1" dirty="0" err="1"/>
              <a:t>детекции</a:t>
            </a:r>
            <a:r>
              <a:rPr lang="ru-RU" sz="2400" b="1" dirty="0"/>
              <a:t> с БПЛА с помощью </a:t>
            </a:r>
            <a:r>
              <a:rPr lang="ru-RU" sz="2400" b="1" dirty="0" err="1"/>
              <a:t>датасета</a:t>
            </a:r>
            <a:r>
              <a:rPr lang="ru-RU" sz="2400" b="1" dirty="0"/>
              <a:t> </a:t>
            </a:r>
            <a:r>
              <a:rPr lang="en-US" sz="2400" b="1" dirty="0" err="1"/>
              <a:t>VisDrone</a:t>
            </a:r>
            <a:endParaRPr lang="ru-RU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ABB82C-8373-4D98-9AF4-5A1F6B97BD2E}"/>
              </a:ext>
            </a:extLst>
          </p:cNvPr>
          <p:cNvSpPr txBox="1"/>
          <p:nvPr/>
        </p:nvSpPr>
        <p:spPr>
          <a:xfrm>
            <a:off x="727113" y="2721166"/>
            <a:ext cx="964020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/>
              <a:t>Задачи: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/>
              <a:t>Определить подходящие для исследования метрики и методики </a:t>
            </a:r>
            <a:br>
              <a:rPr lang="ru-RU" sz="2400" b="1" dirty="0"/>
            </a:br>
            <a:r>
              <a:rPr lang="ru-RU" sz="2400" b="1" dirty="0"/>
              <a:t>проведения экспериментов.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/>
              <a:t>Провести эксперименты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/>
              <a:t>Проанализировать результаты и сделать выводы о применимости </a:t>
            </a:r>
            <a:br>
              <a:rPr lang="ru-RU" sz="2400" b="1" dirty="0"/>
            </a:br>
            <a:r>
              <a:rPr lang="ru-RU" sz="2400" b="1" dirty="0"/>
              <a:t>конкретных поколений для применения в задачах </a:t>
            </a:r>
            <a:r>
              <a:rPr lang="ru-RU" sz="2400" b="1" dirty="0" err="1"/>
              <a:t>детекции</a:t>
            </a:r>
            <a:r>
              <a:rPr lang="ru-RU" sz="2400" b="1" dirty="0"/>
              <a:t> с БПЛА</a:t>
            </a:r>
          </a:p>
        </p:txBody>
      </p:sp>
    </p:spTree>
    <p:extLst>
      <p:ext uri="{BB962C8B-B14F-4D97-AF65-F5344CB8AC3E}">
        <p14:creationId xmlns:p14="http://schemas.microsoft.com/office/powerpoint/2010/main" val="3172469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416DAE-96B0-4903-8499-D05B69B9F393}"/>
              </a:ext>
            </a:extLst>
          </p:cNvPr>
          <p:cNvSpPr txBox="1"/>
          <p:nvPr/>
        </p:nvSpPr>
        <p:spPr>
          <a:xfrm>
            <a:off x="4080510" y="0"/>
            <a:ext cx="44576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На плечах гигантов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C46152-09BE-48A7-9AE4-68BE27004846}"/>
              </a:ext>
            </a:extLst>
          </p:cNvPr>
          <p:cNvSpPr txBox="1"/>
          <p:nvPr/>
        </p:nvSpPr>
        <p:spPr>
          <a:xfrm>
            <a:off x="880110" y="1188720"/>
            <a:ext cx="107442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Исследование опиралось на работы: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/>
              <a:t>Wu et al. (2023) "Comparative Study of YOLO Variants for UAV-Based Object Detection"</a:t>
            </a:r>
            <a:endParaRPr lang="ru-RU" sz="24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/>
              <a:t>Zhang et al. (2022) "YOLOv7 for UAV Applications: A Performance Benchmark"</a:t>
            </a:r>
            <a:endParaRPr lang="ru-RU" sz="24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/>
              <a:t>Chen et al. (2023) "Edge-optimized YOLO for Real-time UAV Object Detection"</a:t>
            </a:r>
            <a:endParaRPr lang="ru-RU" sz="24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400" dirty="0"/>
              <a:t>Wang &amp; Li (2024) "Computational Efficiency Analysis of YOLO Architectures on Embedded GPUs"</a:t>
            </a:r>
            <a:endParaRPr lang="ru-RU" sz="2400" dirty="0"/>
          </a:p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486888-09BC-4F0E-A0FE-CE96FBE08DAA}"/>
              </a:ext>
            </a:extLst>
          </p:cNvPr>
          <p:cNvSpPr txBox="1"/>
          <p:nvPr/>
        </p:nvSpPr>
        <p:spPr>
          <a:xfrm>
            <a:off x="880110" y="4624209"/>
            <a:ext cx="97955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/>
              <a:t>Имеющиеся исследования часто фокусируются исключительно на метриках точности, игнорируя критически важные для БПЛА параметры — размер модели и энергоэффективность </a:t>
            </a:r>
          </a:p>
        </p:txBody>
      </p:sp>
    </p:spTree>
    <p:extLst>
      <p:ext uri="{BB962C8B-B14F-4D97-AF65-F5344CB8AC3E}">
        <p14:creationId xmlns:p14="http://schemas.microsoft.com/office/powerpoint/2010/main" val="2397232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309646-492C-45A6-BF60-D870F28BF0B8}"/>
              </a:ext>
            </a:extLst>
          </p:cNvPr>
          <p:cNvSpPr txBox="1"/>
          <p:nvPr/>
        </p:nvSpPr>
        <p:spPr>
          <a:xfrm>
            <a:off x="4080510" y="0"/>
            <a:ext cx="44576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err="1"/>
              <a:t>Датасет</a:t>
            </a:r>
            <a:endParaRPr lang="ru-RU" sz="4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14E2B3-74CA-40E7-A2AA-A2CDF408F732}"/>
              </a:ext>
            </a:extLst>
          </p:cNvPr>
          <p:cNvSpPr txBox="1"/>
          <p:nvPr/>
        </p:nvSpPr>
        <p:spPr>
          <a:xfrm>
            <a:off x="499259" y="1018937"/>
            <a:ext cx="61836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/>
              <a:t>10 классов объектов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/>
              <a:t>10</a:t>
            </a:r>
            <a:r>
              <a:rPr lang="en-US" sz="2400" b="1" dirty="0"/>
              <a:t>’</a:t>
            </a:r>
            <a:r>
              <a:rPr lang="ru-RU" sz="2400" b="1" dirty="0"/>
              <a:t>000+ изображений с БПЛА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/>
              <a:t>Разделение </a:t>
            </a:r>
            <a:r>
              <a:rPr lang="en-US" sz="2400" b="1" dirty="0"/>
              <a:t>train/test/</a:t>
            </a:r>
            <a:r>
              <a:rPr lang="en-US" sz="2400" b="1" dirty="0" err="1"/>
              <a:t>val</a:t>
            </a:r>
            <a:r>
              <a:rPr lang="en-US" sz="2400" b="1" dirty="0"/>
              <a:t> = 70/15/15%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/>
              <a:t>Разный масштаб объектов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b="1" dirty="0"/>
              <a:t>Реальные условия съемки, включая ночь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B31E111-FA6E-4BCB-BB2D-23CA136F1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58" y="3268980"/>
            <a:ext cx="6092132" cy="3429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FFDBA0A-CB39-425D-96C9-58E9CF5A44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702" y="3977640"/>
            <a:ext cx="4835039" cy="272034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D2205A0-E640-441F-95BA-E684E9383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537" y="707886"/>
            <a:ext cx="4157204" cy="3117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403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EBD51CB-78A4-4F8F-BB22-FE3C5CFA6224}"/>
              </a:ext>
            </a:extLst>
          </p:cNvPr>
          <p:cNvSpPr txBox="1"/>
          <p:nvPr/>
        </p:nvSpPr>
        <p:spPr>
          <a:xfrm>
            <a:off x="4080510" y="0"/>
            <a:ext cx="44576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Методология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A5B856-0DB6-4211-AE1D-0BF1D91D79F6}"/>
              </a:ext>
            </a:extLst>
          </p:cNvPr>
          <p:cNvSpPr txBox="1"/>
          <p:nvPr/>
        </p:nvSpPr>
        <p:spPr>
          <a:xfrm>
            <a:off x="594910" y="1079652"/>
            <a:ext cx="47152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Платформа обучения: </a:t>
            </a:r>
            <a:r>
              <a:rPr lang="en-US" sz="2000" dirty="0"/>
              <a:t>Gigabyte RTX3060 </a:t>
            </a:r>
            <a:endParaRPr lang="ru-RU" sz="2000" dirty="0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DF0D38C5-B710-428D-BB69-B5683184C6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768384"/>
              </p:ext>
            </p:extLst>
          </p:nvPr>
        </p:nvGraphicFramePr>
        <p:xfrm>
          <a:off x="594911" y="1593686"/>
          <a:ext cx="5034708" cy="2626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07604">
                  <a:extLst>
                    <a:ext uri="{9D8B030D-6E8A-4147-A177-3AD203B41FA5}">
                      <a16:colId xmlns:a16="http://schemas.microsoft.com/office/drawing/2014/main" val="3769812111"/>
                    </a:ext>
                  </a:extLst>
                </a:gridCol>
                <a:gridCol w="2027104">
                  <a:extLst>
                    <a:ext uri="{9D8B030D-6E8A-4147-A177-3AD203B41FA5}">
                      <a16:colId xmlns:a16="http://schemas.microsoft.com/office/drawing/2014/main" val="273839885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kern="100" dirty="0">
                          <a:solidFill>
                            <a:schemeClr val="tx1"/>
                          </a:solidFill>
                          <a:effectLst/>
                        </a:rPr>
                        <a:t>Архитектура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1"/>
                          </a:solidFill>
                          <a:effectLst/>
                        </a:rPr>
                        <a:t>GA106</a:t>
                      </a:r>
                      <a:endParaRPr lang="ru-RU" sz="2000" b="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6078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CUDA</a:t>
                      </a:r>
                      <a:r>
                        <a:rPr lang="ru-RU" sz="2000" kern="100" dirty="0">
                          <a:solidFill>
                            <a:schemeClr val="tx1"/>
                          </a:solidFill>
                          <a:effectLst/>
                        </a:rPr>
                        <a:t>-ядра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3584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88399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RT-</a:t>
                      </a:r>
                      <a:r>
                        <a:rPr lang="ru-RU" sz="2000" kern="100" dirty="0">
                          <a:solidFill>
                            <a:schemeClr val="tx1"/>
                          </a:solidFill>
                          <a:effectLst/>
                        </a:rPr>
                        <a:t>ядра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28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7190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Tensor-</a:t>
                      </a:r>
                      <a:r>
                        <a:rPr lang="ru-RU" sz="2000" kern="100" dirty="0">
                          <a:solidFill>
                            <a:schemeClr val="tx1"/>
                          </a:solidFill>
                          <a:effectLst/>
                        </a:rPr>
                        <a:t>ядра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112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09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kern="100" dirty="0">
                          <a:solidFill>
                            <a:schemeClr val="tx1"/>
                          </a:solidFill>
                          <a:effectLst/>
                        </a:rPr>
                        <a:t>Базовая частота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1320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4402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kern="100">
                          <a:solidFill>
                            <a:schemeClr val="tx1"/>
                          </a:solidFill>
                          <a:effectLst/>
                        </a:rPr>
                        <a:t>Объем видеопамяти</a:t>
                      </a:r>
                      <a:endParaRPr lang="ru-RU" sz="20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12Gb GDDR6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22565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kern="100">
                          <a:solidFill>
                            <a:schemeClr val="tx1"/>
                          </a:solidFill>
                          <a:effectLst/>
                        </a:rPr>
                        <a:t>Шина памяти</a:t>
                      </a:r>
                      <a:endParaRPr lang="ru-RU" sz="20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192bit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48452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2000" kern="100">
                          <a:solidFill>
                            <a:schemeClr val="tx1"/>
                          </a:solidFill>
                          <a:effectLst/>
                        </a:rPr>
                        <a:t>Пропускная способность</a:t>
                      </a:r>
                      <a:endParaRPr lang="ru-RU" sz="2000" kern="1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</a:rPr>
                        <a:t>360Gb/s</a:t>
                      </a:r>
                      <a:endParaRPr lang="ru-RU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69769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5D15B44-F50B-4F47-8AEC-5322D9073E84}"/>
              </a:ext>
            </a:extLst>
          </p:cNvPr>
          <p:cNvSpPr txBox="1"/>
          <p:nvPr/>
        </p:nvSpPr>
        <p:spPr>
          <a:xfrm>
            <a:off x="6231877" y="1079652"/>
            <a:ext cx="503470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Отслеживаемые метрики: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mAP50, mAP50-95</a:t>
            </a:r>
            <a:r>
              <a:rPr lang="ru-RU" sz="2000" dirty="0"/>
              <a:t> – точность с учетом </a:t>
            </a:r>
            <a:r>
              <a:rPr lang="en-US" sz="2000" dirty="0"/>
              <a:t>bounding box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Precision – </a:t>
            </a:r>
            <a:r>
              <a:rPr lang="ru-RU" sz="2000" dirty="0"/>
              <a:t>оценка количества ложных тревог</a:t>
            </a:r>
            <a:r>
              <a:rPr lang="en-US" sz="20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Recall </a:t>
            </a:r>
            <a:r>
              <a:rPr lang="ru-RU" sz="2000" dirty="0"/>
              <a:t>– оценка количества пропущенных объектов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Время </a:t>
            </a:r>
            <a:r>
              <a:rPr lang="ru-RU" sz="2000" dirty="0" err="1"/>
              <a:t>инференса</a:t>
            </a:r>
            <a:r>
              <a:rPr lang="ru-RU" sz="2000" dirty="0"/>
              <a:t> – при одинаковых устройствах обработки можно прировнять к вычислительным затратам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Размер модели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EA984A-A3D0-47FF-8BCE-38B50E128C3D}"/>
              </a:ext>
            </a:extLst>
          </p:cNvPr>
          <p:cNvSpPr txBox="1"/>
          <p:nvPr/>
        </p:nvSpPr>
        <p:spPr>
          <a:xfrm>
            <a:off x="594910" y="5004412"/>
            <a:ext cx="42745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Обучаемые модели: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YOLO10 N,S,M,L,XL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YOLO11 N,S,M,L,XL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YOLO12 N,S,M,L,XL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825187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D05CAF-6C6E-41D7-94EC-FA42AE0A0355}"/>
              </a:ext>
            </a:extLst>
          </p:cNvPr>
          <p:cNvSpPr txBox="1"/>
          <p:nvPr/>
        </p:nvSpPr>
        <p:spPr>
          <a:xfrm>
            <a:off x="1898574" y="0"/>
            <a:ext cx="8394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/>
              <a:t>Результаты обучения и валидации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35DF991-4FF3-441C-A89E-658DB9B43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7886"/>
            <a:ext cx="8057002" cy="604275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448A2F4-D7D8-42C4-A477-936B0CA0A8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972" b="75101"/>
          <a:stretch/>
        </p:blipFill>
        <p:spPr>
          <a:xfrm>
            <a:off x="7778576" y="969485"/>
            <a:ext cx="2995921" cy="1707614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C426D98F-A61B-42A3-8991-CF32B3C2CC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5341" r="74972" b="75341"/>
          <a:stretch/>
        </p:blipFill>
        <p:spPr>
          <a:xfrm>
            <a:off x="8538740" y="-2159305"/>
            <a:ext cx="2995922" cy="6858000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8227538-CE46-4D86-A6BB-AFCBEF0804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12" t="25382" r="50000" b="50641"/>
          <a:stretch/>
        </p:blipFill>
        <p:spPr>
          <a:xfrm>
            <a:off x="7513504" y="4905210"/>
            <a:ext cx="2967210" cy="164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8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C28DCD0-D3D1-49D8-9FC8-24E8F21CB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70" y="-765"/>
            <a:ext cx="11534660" cy="685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668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D78879-32D3-4425-ADF4-304397513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13" y="0"/>
            <a:ext cx="115333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902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533</Words>
  <Application>Microsoft Office PowerPoint</Application>
  <PresentationFormat>Широкоэкранный</PresentationFormat>
  <Paragraphs>69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Георгий Розанов</dc:creator>
  <cp:lastModifiedBy>Георгий Розанов</cp:lastModifiedBy>
  <cp:revision>5</cp:revision>
  <dcterms:created xsi:type="dcterms:W3CDTF">2025-05-15T11:22:12Z</dcterms:created>
  <dcterms:modified xsi:type="dcterms:W3CDTF">2025-05-16T05:59:11Z</dcterms:modified>
</cp:coreProperties>
</file>

<file path=docProps/thumbnail.jpeg>
</file>